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chivo Black" panose="020B0604020202020204" charset="0"/>
      <p:regular r:id="rId9"/>
    </p:embeddedFont>
    <p:embeddedFont>
      <p:font typeface="Montserrat" panose="020F0502020204030204" pitchFamily="2" charset="0"/>
      <p:regular r:id="rId10"/>
    </p:embeddedFont>
    <p:embeddedFont>
      <p:font typeface="Montserrat Bold" panose="020B0604020202020204" charset="0"/>
      <p:regular r:id="rId11"/>
    </p:embeddedFont>
    <p:embeddedFont>
      <p:font typeface="Open Sauce" panose="020B0604020202020204" charset="0"/>
      <p:regular r:id="rId12"/>
    </p:embeddedFont>
    <p:embeddedFont>
      <p:font typeface="Open Sauce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127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11926">
            <a:off x="6590984" y="-970534"/>
            <a:ext cx="1077769" cy="12163111"/>
            <a:chOff x="0" y="0"/>
            <a:chExt cx="283857" cy="3203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857" cy="3203453"/>
            </a:xfrm>
            <a:custGeom>
              <a:avLst/>
              <a:gdLst/>
              <a:ahLst/>
              <a:cxnLst/>
              <a:rect l="l" t="t" r="r" b="b"/>
              <a:pathLst>
                <a:path w="283857" h="3203453">
                  <a:moveTo>
                    <a:pt x="0" y="0"/>
                  </a:moveTo>
                  <a:lnTo>
                    <a:pt x="283857" y="0"/>
                  </a:lnTo>
                  <a:lnTo>
                    <a:pt x="283857" y="3203453"/>
                  </a:lnTo>
                  <a:lnTo>
                    <a:pt x="0" y="3203453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3857" cy="3222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329268" y="0"/>
            <a:ext cx="12612246" cy="10287000"/>
            <a:chOff x="0" y="0"/>
            <a:chExt cx="12612246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12246" cy="10287000"/>
            </a:xfrm>
            <a:custGeom>
              <a:avLst/>
              <a:gdLst/>
              <a:ahLst/>
              <a:cxnLst/>
              <a:rect l="l" t="t" r="r" b="b"/>
              <a:pathLst>
                <a:path w="12612246" h="10287000">
                  <a:moveTo>
                    <a:pt x="12612246" y="762"/>
                  </a:moveTo>
                  <a:cubicBezTo>
                    <a:pt x="12606275" y="20447"/>
                    <a:pt x="12600866" y="40132"/>
                    <a:pt x="12594336" y="59690"/>
                  </a:cubicBezTo>
                  <a:cubicBezTo>
                    <a:pt x="12454230" y="485521"/>
                    <a:pt x="12313936" y="911225"/>
                    <a:pt x="12173828" y="1337056"/>
                  </a:cubicBezTo>
                  <a:cubicBezTo>
                    <a:pt x="11966746" y="1966722"/>
                    <a:pt x="11760224" y="2596388"/>
                    <a:pt x="11552954" y="3225927"/>
                  </a:cubicBezTo>
                  <a:cubicBezTo>
                    <a:pt x="11298300" y="3999103"/>
                    <a:pt x="11042898" y="4772152"/>
                    <a:pt x="10788242" y="5545328"/>
                  </a:cubicBezTo>
                  <a:cubicBezTo>
                    <a:pt x="10568846" y="6211443"/>
                    <a:pt x="10349825" y="6877558"/>
                    <a:pt x="10130616" y="7543800"/>
                  </a:cubicBezTo>
                  <a:cubicBezTo>
                    <a:pt x="9938085" y="8129016"/>
                    <a:pt x="9745928" y="8714105"/>
                    <a:pt x="9553025" y="9299194"/>
                  </a:cubicBezTo>
                  <a:cubicBezTo>
                    <a:pt x="9444633" y="9628251"/>
                    <a:pt x="9335308" y="9957181"/>
                    <a:pt x="9226357" y="10286238"/>
                  </a:cubicBezTo>
                  <a:cubicBezTo>
                    <a:pt x="6168814" y="10286238"/>
                    <a:pt x="3111458" y="10286111"/>
                    <a:pt x="54102" y="10287000"/>
                  </a:cubicBezTo>
                  <a:cubicBezTo>
                    <a:pt x="9887" y="10287000"/>
                    <a:pt x="0" y="10280269"/>
                    <a:pt x="0" y="10250043"/>
                  </a:cubicBezTo>
                  <a:cubicBezTo>
                    <a:pt x="1119" y="6845681"/>
                    <a:pt x="1119" y="3441319"/>
                    <a:pt x="0" y="36957"/>
                  </a:cubicBezTo>
                  <a:cubicBezTo>
                    <a:pt x="0" y="6731"/>
                    <a:pt x="9888" y="0"/>
                    <a:pt x="54103" y="0"/>
                  </a:cubicBezTo>
                  <a:cubicBezTo>
                    <a:pt x="4240150" y="762"/>
                    <a:pt x="8426199" y="762"/>
                    <a:pt x="12612246" y="762"/>
                  </a:cubicBezTo>
                  <a:close/>
                </a:path>
              </a:pathLst>
            </a:custGeom>
            <a:blipFill>
              <a:blip r:embed="rId2"/>
              <a:stretch>
                <a:fillRect t="-7466" r="-40570" b="-746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102988" y="2234918"/>
            <a:ext cx="9936564" cy="7368384"/>
            <a:chOff x="0" y="0"/>
            <a:chExt cx="2617037" cy="19406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17037" cy="1940645"/>
            </a:xfrm>
            <a:custGeom>
              <a:avLst/>
              <a:gdLst/>
              <a:ahLst/>
              <a:cxnLst/>
              <a:rect l="l" t="t" r="r" b="b"/>
              <a:pathLst>
                <a:path w="2617037" h="1940645">
                  <a:moveTo>
                    <a:pt x="20257" y="0"/>
                  </a:moveTo>
                  <a:lnTo>
                    <a:pt x="2596780" y="0"/>
                  </a:lnTo>
                  <a:cubicBezTo>
                    <a:pt x="2607968" y="0"/>
                    <a:pt x="2617037" y="9070"/>
                    <a:pt x="2617037" y="20257"/>
                  </a:cubicBezTo>
                  <a:lnTo>
                    <a:pt x="2617037" y="1920387"/>
                  </a:lnTo>
                  <a:cubicBezTo>
                    <a:pt x="2617037" y="1931575"/>
                    <a:pt x="2607968" y="1940645"/>
                    <a:pt x="2596780" y="1940645"/>
                  </a:cubicBezTo>
                  <a:lnTo>
                    <a:pt x="20257" y="1940645"/>
                  </a:lnTo>
                  <a:cubicBezTo>
                    <a:pt x="9070" y="1940645"/>
                    <a:pt x="0" y="1931575"/>
                    <a:pt x="0" y="1920387"/>
                  </a:cubicBezTo>
                  <a:lnTo>
                    <a:pt x="0" y="20257"/>
                  </a:lnTo>
                  <a:cubicBezTo>
                    <a:pt x="0" y="9070"/>
                    <a:pt x="9070" y="0"/>
                    <a:pt x="20257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131211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17037" cy="1959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297160" y="4911434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97160" y="5641489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686966" y="4911434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686966" y="5728263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686966" y="7776333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86966" y="8594609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297160" y="7776333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297160" y="8594609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377273" y="303004"/>
            <a:ext cx="6536753" cy="1398515"/>
            <a:chOff x="0" y="0"/>
            <a:chExt cx="1721614" cy="368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21614" cy="368333"/>
            </a:xfrm>
            <a:custGeom>
              <a:avLst/>
              <a:gdLst/>
              <a:ahLst/>
              <a:cxnLst/>
              <a:rect l="l" t="t" r="r" b="b"/>
              <a:pathLst>
                <a:path w="1721614" h="368333">
                  <a:moveTo>
                    <a:pt x="30794" y="0"/>
                  </a:moveTo>
                  <a:lnTo>
                    <a:pt x="1690820" y="0"/>
                  </a:lnTo>
                  <a:cubicBezTo>
                    <a:pt x="1698987" y="0"/>
                    <a:pt x="1706820" y="3244"/>
                    <a:pt x="1712595" y="9019"/>
                  </a:cubicBezTo>
                  <a:cubicBezTo>
                    <a:pt x="1718370" y="14794"/>
                    <a:pt x="1721614" y="22627"/>
                    <a:pt x="1721614" y="30794"/>
                  </a:cubicBezTo>
                  <a:lnTo>
                    <a:pt x="1721614" y="337540"/>
                  </a:lnTo>
                  <a:cubicBezTo>
                    <a:pt x="1721614" y="345707"/>
                    <a:pt x="1718370" y="353539"/>
                    <a:pt x="1712595" y="359314"/>
                  </a:cubicBezTo>
                  <a:cubicBezTo>
                    <a:pt x="1706820" y="365089"/>
                    <a:pt x="1698987" y="368333"/>
                    <a:pt x="1690820" y="368333"/>
                  </a:cubicBezTo>
                  <a:lnTo>
                    <a:pt x="30794" y="368333"/>
                  </a:lnTo>
                  <a:cubicBezTo>
                    <a:pt x="22627" y="368333"/>
                    <a:pt x="14794" y="365089"/>
                    <a:pt x="9019" y="359314"/>
                  </a:cubicBezTo>
                  <a:cubicBezTo>
                    <a:pt x="3244" y="353539"/>
                    <a:pt x="0" y="345707"/>
                    <a:pt x="0" y="337540"/>
                  </a:cubicBezTo>
                  <a:lnTo>
                    <a:pt x="0" y="30794"/>
                  </a:lnTo>
                  <a:cubicBezTo>
                    <a:pt x="0" y="22627"/>
                    <a:pt x="3244" y="14794"/>
                    <a:pt x="9019" y="9019"/>
                  </a:cubicBezTo>
                  <a:cubicBezTo>
                    <a:pt x="14794" y="3244"/>
                    <a:pt x="22627" y="0"/>
                    <a:pt x="30794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57150" cap="rnd">
              <a:solidFill>
                <a:srgbClr val="131211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721614" cy="435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282978" y="2548512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HackHERs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29869" y="3980304"/>
            <a:ext cx="2801945" cy="39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b="1" spc="-48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Kasak Masrani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65704" y="4915603"/>
            <a:ext cx="2691853" cy="34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4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9714803702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50862" y="3980304"/>
            <a:ext cx="2706695" cy="39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b="1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Khushi Patel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48890" y="5655182"/>
            <a:ext cx="3952015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kasakmasrani@gmail.com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48890" y="4967396"/>
            <a:ext cx="3559508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8487921041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86142" y="6958342"/>
            <a:ext cx="2801945" cy="39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b="1" spc="-48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Drashti Chothani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03237" y="6958342"/>
            <a:ext cx="3729107" cy="39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b="1" spc="-48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Vishruti Chachadiya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86142" y="7790027"/>
            <a:ext cx="3559508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6356833705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696335" y="7790027"/>
            <a:ext cx="3559508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7043939107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65704" y="5655182"/>
            <a:ext cx="3952015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khushin01012006@gmail.com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15643" y="8608302"/>
            <a:ext cx="3952015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drashtic0777@gmail.com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65704" y="8608302"/>
            <a:ext cx="3952015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vishchachadiya@gmail.com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377273" y="496165"/>
            <a:ext cx="6536753" cy="9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9"/>
              </a:lnSpc>
              <a:spcBef>
                <a:spcPct val="0"/>
              </a:spcBef>
            </a:pPr>
            <a:r>
              <a:rPr lang="en-US" sz="57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Fraud-Shield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97915" y="1207745"/>
            <a:ext cx="7910070" cy="157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09"/>
              </a:lnSpc>
            </a:pPr>
            <a:r>
              <a:rPr lang="en-US" sz="9281" spc="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3758" y="4518570"/>
            <a:ext cx="3064406" cy="159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9"/>
              </a:lnSpc>
            </a:pPr>
            <a:endParaRPr/>
          </a:p>
          <a:p>
            <a:pPr algn="ctr">
              <a:lnSpc>
                <a:spcPts val="5887"/>
              </a:lnSpc>
            </a:pPr>
            <a:r>
              <a:rPr lang="en-US" sz="4145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</a:t>
            </a:r>
          </a:p>
          <a:p>
            <a:pPr algn="ctr">
              <a:lnSpc>
                <a:spcPts val="1889"/>
              </a:lnSpc>
            </a:pPr>
            <a:endParaRPr lang="en-US" sz="4145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1889"/>
              </a:lnSpc>
            </a:pPr>
            <a:endParaRPr lang="en-US" sz="4145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1187"/>
              </a:lnSpc>
            </a:pPr>
            <a:r>
              <a:rPr lang="en-US" sz="836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       </a:t>
            </a:r>
            <a:r>
              <a:rPr lang="en-US" sz="83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                                  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05957"/>
            <a:ext cx="6448249" cy="359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326" lvl="1" indent="-341163" algn="l">
              <a:lnSpc>
                <a:spcPts val="4108"/>
              </a:lnSpc>
              <a:buFont typeface="Arial"/>
              <a:buChar char="•"/>
            </a:pPr>
            <a:r>
              <a:rPr lang="en-US" sz="31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 detect and prevent fraudulent Transactions using AI based anomaly detection and user defined rules.</a:t>
            </a:r>
          </a:p>
          <a:p>
            <a:pPr marL="682326" lvl="1" indent="-341163" algn="l">
              <a:lnSpc>
                <a:spcPts val="4108"/>
              </a:lnSpc>
              <a:buFont typeface="Arial"/>
              <a:buChar char="•"/>
            </a:pPr>
            <a:r>
              <a:rPr lang="en-US" sz="31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Provide insights into suspicious activities for better decision making.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24140" y="4744275"/>
            <a:ext cx="3064406" cy="712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2"/>
              </a:lnSpc>
            </a:pPr>
            <a:r>
              <a:rPr lang="en-US" sz="414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64422" y="6005957"/>
            <a:ext cx="6448249" cy="205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326" lvl="1" indent="-341163" algn="l">
              <a:lnSpc>
                <a:spcPts val="4108"/>
              </a:lnSpc>
              <a:buFont typeface="Arial"/>
              <a:buChar char="•"/>
            </a:pPr>
            <a:r>
              <a:rPr lang="en-US" sz="316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Designed for financial institutions and businesses to inhance transactions security.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31026" y="1308919"/>
            <a:ext cx="8233263" cy="101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4"/>
              </a:lnSpc>
              <a:spcBef>
                <a:spcPct val="0"/>
              </a:spcBef>
            </a:pPr>
            <a:r>
              <a:rPr lang="en-US" sz="5952" spc="4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FUNCTIONALITIES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30837" y="4068704"/>
            <a:ext cx="6698321" cy="174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4"/>
              </a:lnSpc>
            </a:pPr>
            <a:r>
              <a:rPr lang="en-US" sz="2547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 Management</a:t>
            </a:r>
          </a:p>
          <a:p>
            <a:pPr algn="ctr">
              <a:lnSpc>
                <a:spcPts val="1834"/>
              </a:lnSpc>
            </a:pPr>
            <a:endParaRPr lang="en-US" sz="2547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85228" lvl="1" indent="-242614" algn="l">
              <a:lnSpc>
                <a:spcPts val="3730"/>
              </a:lnSpc>
              <a:buFont typeface="Arial"/>
              <a:buChar char="•"/>
            </a:pPr>
            <a:r>
              <a:rPr lang="en-US" sz="224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User profiles with attributes like allowed locations,transactions frequency,and average transaction amount.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848" y="6654774"/>
            <a:ext cx="6307313" cy="278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257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Fraud Detection</a:t>
            </a:r>
          </a:p>
          <a:p>
            <a:pPr algn="ctr">
              <a:lnSpc>
                <a:spcPts val="1636"/>
              </a:lnSpc>
            </a:pPr>
            <a:endParaRPr lang="en-US" sz="2572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90651" lvl="1" indent="-245325" algn="l">
              <a:lnSpc>
                <a:spcPts val="3908"/>
              </a:lnSpc>
              <a:buFont typeface="Arial"/>
              <a:buChar char="•"/>
            </a:pPr>
            <a:r>
              <a:rPr lang="en-US" sz="22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AI based anomaly detection using isolation-forest.</a:t>
            </a:r>
          </a:p>
          <a:p>
            <a:pPr marL="490651" lvl="1" indent="-245325" algn="l">
              <a:lnSpc>
                <a:spcPts val="3908"/>
              </a:lnSpc>
              <a:buFont typeface="Arial"/>
              <a:buChar char="•"/>
            </a:pPr>
            <a:r>
              <a:rPr lang="en-US" sz="22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Behavioral anomaly detection based on user patterns.</a:t>
            </a:r>
          </a:p>
          <a:p>
            <a:pPr algn="l">
              <a:lnSpc>
                <a:spcPts val="3908"/>
              </a:lnSpc>
            </a:pPr>
            <a:endParaRPr lang="en-US" sz="2272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70848" y="3821054"/>
            <a:ext cx="6698321" cy="1991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264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Transaction  Management </a:t>
            </a:r>
          </a:p>
          <a:p>
            <a:pPr marL="485228" lvl="1" indent="-242614" algn="l">
              <a:lnSpc>
                <a:spcPts val="3865"/>
              </a:lnSpc>
              <a:buFont typeface="Arial"/>
              <a:buChar char="•"/>
            </a:pPr>
            <a:r>
              <a:rPr lang="en-US" sz="224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Add, View and manage transactions.</a:t>
            </a:r>
          </a:p>
          <a:p>
            <a:pPr marL="485228" lvl="1" indent="-242614" algn="l">
              <a:lnSpc>
                <a:spcPts val="3865"/>
              </a:lnSpc>
              <a:buFont typeface="Arial"/>
              <a:buChar char="•"/>
            </a:pPr>
            <a:r>
              <a:rPr lang="en-US" sz="224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Analyze transactions for fraud detection.</a:t>
            </a:r>
          </a:p>
          <a:p>
            <a:pPr algn="l">
              <a:lnSpc>
                <a:spcPts val="3865"/>
              </a:lnSpc>
            </a:pPr>
            <a:endParaRPr lang="en-US" sz="224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69169" y="6823902"/>
            <a:ext cx="6307313" cy="2762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0"/>
              </a:lnSpc>
            </a:pPr>
            <a:r>
              <a:rPr lang="en-US" sz="257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Fraud-insights with statistic </a:t>
            </a:r>
          </a:p>
          <a:p>
            <a:pPr algn="just">
              <a:lnSpc>
                <a:spcPts val="3499"/>
              </a:lnSpc>
            </a:pPr>
            <a:endParaRPr lang="en-US" sz="2570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90651" lvl="1" indent="-245325" algn="just">
              <a:lnSpc>
                <a:spcPts val="3499"/>
              </a:lnSpc>
              <a:buFont typeface="Arial"/>
              <a:buChar char="•"/>
            </a:pPr>
            <a:r>
              <a:rPr lang="en-US" sz="22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Admin dashboard with visualization.</a:t>
            </a:r>
          </a:p>
          <a:p>
            <a:pPr marL="490651" lvl="1" indent="-245325" algn="just">
              <a:lnSpc>
                <a:spcPts val="3499"/>
              </a:lnSpc>
              <a:buFont typeface="Arial"/>
              <a:buChar char="•"/>
            </a:pPr>
            <a:r>
              <a:rPr lang="en-US" sz="22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(e.g, bar charts for fraudulent vs.</a:t>
            </a:r>
          </a:p>
          <a:p>
            <a:pPr algn="just">
              <a:lnSpc>
                <a:spcPts val="3499"/>
              </a:lnSpc>
            </a:pPr>
            <a:r>
              <a:rPr lang="en-US" sz="22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  non-fraudulent transactions.).</a:t>
            </a:r>
          </a:p>
          <a:p>
            <a:pPr algn="just">
              <a:lnSpc>
                <a:spcPts val="3499"/>
              </a:lnSpc>
            </a:pPr>
            <a:endParaRPr lang="en-US" sz="2272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3499"/>
              </a:lnSpc>
            </a:pPr>
            <a:endParaRPr lang="en-US" sz="2272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2810272" cy="8737332"/>
            <a:chOff x="0" y="0"/>
            <a:chExt cx="3373899" cy="23011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3899" cy="2301190"/>
            </a:xfrm>
            <a:custGeom>
              <a:avLst/>
              <a:gdLst/>
              <a:ahLst/>
              <a:cxnLst/>
              <a:rect l="l" t="t" r="r" b="b"/>
              <a:pathLst>
                <a:path w="3373899" h="2301190">
                  <a:moveTo>
                    <a:pt x="15109" y="0"/>
                  </a:moveTo>
                  <a:lnTo>
                    <a:pt x="3358790" y="0"/>
                  </a:lnTo>
                  <a:cubicBezTo>
                    <a:pt x="3362797" y="0"/>
                    <a:pt x="3366640" y="1592"/>
                    <a:pt x="3369473" y="4425"/>
                  </a:cubicBezTo>
                  <a:cubicBezTo>
                    <a:pt x="3372307" y="7259"/>
                    <a:pt x="3373899" y="11102"/>
                    <a:pt x="3373899" y="15109"/>
                  </a:cubicBezTo>
                  <a:lnTo>
                    <a:pt x="3373899" y="2286081"/>
                  </a:lnTo>
                  <a:cubicBezTo>
                    <a:pt x="3373899" y="2290089"/>
                    <a:pt x="3372307" y="2293931"/>
                    <a:pt x="3369473" y="2296765"/>
                  </a:cubicBezTo>
                  <a:cubicBezTo>
                    <a:pt x="3366640" y="2299598"/>
                    <a:pt x="3362797" y="2301190"/>
                    <a:pt x="3358790" y="2301190"/>
                  </a:cubicBezTo>
                  <a:lnTo>
                    <a:pt x="15109" y="2301190"/>
                  </a:lnTo>
                  <a:cubicBezTo>
                    <a:pt x="11102" y="2301190"/>
                    <a:pt x="7259" y="2299598"/>
                    <a:pt x="4425" y="2296765"/>
                  </a:cubicBezTo>
                  <a:cubicBezTo>
                    <a:pt x="1592" y="2293931"/>
                    <a:pt x="0" y="2290089"/>
                    <a:pt x="0" y="2286081"/>
                  </a:cubicBezTo>
                  <a:lnTo>
                    <a:pt x="0" y="15109"/>
                  </a:lnTo>
                  <a:cubicBezTo>
                    <a:pt x="0" y="11102"/>
                    <a:pt x="1592" y="7259"/>
                    <a:pt x="4425" y="4425"/>
                  </a:cubicBezTo>
                  <a:cubicBezTo>
                    <a:pt x="7259" y="1592"/>
                    <a:pt x="11102" y="0"/>
                    <a:pt x="15109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373899" cy="2320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90499" cy="5122457"/>
            <a:chOff x="0" y="0"/>
            <a:chExt cx="813959" cy="13491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3959" cy="1349124"/>
            </a:xfrm>
            <a:custGeom>
              <a:avLst/>
              <a:gdLst/>
              <a:ahLst/>
              <a:cxnLst/>
              <a:rect l="l" t="t" r="r" b="b"/>
              <a:pathLst>
                <a:path w="813959" h="1349124">
                  <a:moveTo>
                    <a:pt x="50101" y="0"/>
                  </a:moveTo>
                  <a:lnTo>
                    <a:pt x="763857" y="0"/>
                  </a:lnTo>
                  <a:cubicBezTo>
                    <a:pt x="777145" y="0"/>
                    <a:pt x="789888" y="5279"/>
                    <a:pt x="799284" y="14674"/>
                  </a:cubicBezTo>
                  <a:cubicBezTo>
                    <a:pt x="808680" y="24070"/>
                    <a:pt x="813959" y="36814"/>
                    <a:pt x="813959" y="50101"/>
                  </a:cubicBezTo>
                  <a:lnTo>
                    <a:pt x="813959" y="1299023"/>
                  </a:lnTo>
                  <a:cubicBezTo>
                    <a:pt x="813959" y="1312311"/>
                    <a:pt x="808680" y="1325054"/>
                    <a:pt x="799284" y="1334450"/>
                  </a:cubicBezTo>
                  <a:cubicBezTo>
                    <a:pt x="789888" y="1343846"/>
                    <a:pt x="777145" y="1349124"/>
                    <a:pt x="763857" y="1349124"/>
                  </a:cubicBezTo>
                  <a:lnTo>
                    <a:pt x="50101" y="1349124"/>
                  </a:lnTo>
                  <a:cubicBezTo>
                    <a:pt x="36814" y="1349124"/>
                    <a:pt x="24070" y="1343846"/>
                    <a:pt x="14674" y="1334450"/>
                  </a:cubicBezTo>
                  <a:cubicBezTo>
                    <a:pt x="5279" y="1325054"/>
                    <a:pt x="0" y="1312311"/>
                    <a:pt x="0" y="1299023"/>
                  </a:cubicBezTo>
                  <a:lnTo>
                    <a:pt x="0" y="50101"/>
                  </a:lnTo>
                  <a:cubicBezTo>
                    <a:pt x="0" y="36814"/>
                    <a:pt x="5279" y="24070"/>
                    <a:pt x="14674" y="14674"/>
                  </a:cubicBezTo>
                  <a:cubicBezTo>
                    <a:pt x="24070" y="5279"/>
                    <a:pt x="36814" y="0"/>
                    <a:pt x="501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3121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3959" cy="1368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00312" y="4330255"/>
            <a:ext cx="3086100" cy="516103"/>
            <a:chOff x="0" y="0"/>
            <a:chExt cx="812800" cy="1359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35928"/>
            </a:xfrm>
            <a:custGeom>
              <a:avLst/>
              <a:gdLst/>
              <a:ahLst/>
              <a:cxnLst/>
              <a:rect l="l" t="t" r="r" b="b"/>
              <a:pathLst>
                <a:path w="812800" h="135928">
                  <a:moveTo>
                    <a:pt x="0" y="0"/>
                  </a:moveTo>
                  <a:lnTo>
                    <a:pt x="812800" y="0"/>
                  </a:lnTo>
                  <a:lnTo>
                    <a:pt x="812800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15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13121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Integrity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00738" y="3603602"/>
            <a:ext cx="3086100" cy="5122457"/>
            <a:chOff x="0" y="0"/>
            <a:chExt cx="812800" cy="13491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349124"/>
            </a:xfrm>
            <a:custGeom>
              <a:avLst/>
              <a:gdLst/>
              <a:ahLst/>
              <a:cxnLst/>
              <a:rect l="l" t="t" r="r" b="b"/>
              <a:pathLst>
                <a:path w="812800" h="1349124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98952"/>
                  </a:lnTo>
                  <a:cubicBezTo>
                    <a:pt x="812800" y="1312258"/>
                    <a:pt x="807514" y="1325020"/>
                    <a:pt x="798105" y="1334429"/>
                  </a:cubicBezTo>
                  <a:cubicBezTo>
                    <a:pt x="788695" y="1343838"/>
                    <a:pt x="775934" y="1349124"/>
                    <a:pt x="762627" y="1349124"/>
                  </a:cubicBezTo>
                  <a:lnTo>
                    <a:pt x="50173" y="1349124"/>
                  </a:lnTo>
                  <a:cubicBezTo>
                    <a:pt x="36866" y="1349124"/>
                    <a:pt x="24105" y="1343838"/>
                    <a:pt x="14695" y="1334429"/>
                  </a:cubicBezTo>
                  <a:cubicBezTo>
                    <a:pt x="5286" y="1325020"/>
                    <a:pt x="0" y="1312258"/>
                    <a:pt x="0" y="1298952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3121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368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00738" y="4330255"/>
            <a:ext cx="3086100" cy="516103"/>
            <a:chOff x="0" y="0"/>
            <a:chExt cx="812800" cy="1359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5928"/>
            </a:xfrm>
            <a:custGeom>
              <a:avLst/>
              <a:gdLst/>
              <a:ahLst/>
              <a:cxnLst/>
              <a:rect l="l" t="t" r="r" b="b"/>
              <a:pathLst>
                <a:path w="812800" h="135928">
                  <a:moveTo>
                    <a:pt x="0" y="0"/>
                  </a:moveTo>
                  <a:lnTo>
                    <a:pt x="812800" y="0"/>
                  </a:lnTo>
                  <a:lnTo>
                    <a:pt x="812800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15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13121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Excellence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65668" y="3603602"/>
            <a:ext cx="3215111" cy="5122457"/>
            <a:chOff x="0" y="0"/>
            <a:chExt cx="846778" cy="13491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6778" cy="1349124"/>
            </a:xfrm>
            <a:custGeom>
              <a:avLst/>
              <a:gdLst/>
              <a:ahLst/>
              <a:cxnLst/>
              <a:rect l="l" t="t" r="r" b="b"/>
              <a:pathLst>
                <a:path w="846778" h="1349124">
                  <a:moveTo>
                    <a:pt x="48160" y="0"/>
                  </a:moveTo>
                  <a:lnTo>
                    <a:pt x="798619" y="0"/>
                  </a:lnTo>
                  <a:cubicBezTo>
                    <a:pt x="811391" y="0"/>
                    <a:pt x="823641" y="5074"/>
                    <a:pt x="832673" y="14106"/>
                  </a:cubicBezTo>
                  <a:cubicBezTo>
                    <a:pt x="841704" y="23137"/>
                    <a:pt x="846778" y="35387"/>
                    <a:pt x="846778" y="48160"/>
                  </a:cubicBezTo>
                  <a:lnTo>
                    <a:pt x="846778" y="1300965"/>
                  </a:lnTo>
                  <a:cubicBezTo>
                    <a:pt x="846778" y="1327563"/>
                    <a:pt x="825216" y="1349124"/>
                    <a:pt x="798619" y="1349124"/>
                  </a:cubicBezTo>
                  <a:lnTo>
                    <a:pt x="48160" y="1349124"/>
                  </a:lnTo>
                  <a:cubicBezTo>
                    <a:pt x="21562" y="1349124"/>
                    <a:pt x="0" y="1327563"/>
                    <a:pt x="0" y="1300965"/>
                  </a:cubicBezTo>
                  <a:lnTo>
                    <a:pt x="0" y="48160"/>
                  </a:lnTo>
                  <a:cubicBezTo>
                    <a:pt x="0" y="21562"/>
                    <a:pt x="21562" y="0"/>
                    <a:pt x="481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131211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46778" cy="1368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1312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Numpy :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1312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for for numerical computations.</a:t>
              </a:r>
            </a:p>
            <a:p>
              <a:pPr algn="ctr">
                <a:lnSpc>
                  <a:spcPts val="2859"/>
                </a:lnSpc>
              </a:pPr>
              <a:endParaRPr lang="en-US" sz="2199" b="1">
                <a:solidFill>
                  <a:srgbClr val="131211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1312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Matplotlib: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 b="1">
                  <a:solidFill>
                    <a:srgbClr val="13121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for data visulization in admin dashboard.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30173" y="4330255"/>
            <a:ext cx="3086100" cy="516103"/>
            <a:chOff x="0" y="0"/>
            <a:chExt cx="812800" cy="1359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35928"/>
            </a:xfrm>
            <a:custGeom>
              <a:avLst/>
              <a:gdLst/>
              <a:ahLst/>
              <a:cxnLst/>
              <a:rect l="l" t="t" r="r" b="b"/>
              <a:pathLst>
                <a:path w="812800" h="135928">
                  <a:moveTo>
                    <a:pt x="0" y="0"/>
                  </a:moveTo>
                  <a:lnTo>
                    <a:pt x="812800" y="0"/>
                  </a:lnTo>
                  <a:lnTo>
                    <a:pt x="812800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15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13121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Collaboration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663912" y="5114925"/>
            <a:ext cx="2758901" cy="352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1754" b="1" spc="268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Django Framework:</a:t>
            </a:r>
          </a:p>
          <a:p>
            <a:pPr algn="ctr">
              <a:lnSpc>
                <a:spcPts val="2420"/>
              </a:lnSpc>
            </a:pPr>
            <a:endParaRPr lang="en-US" sz="1754" b="1" spc="268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400301" lvl="1" indent="-200151" algn="l">
              <a:lnSpc>
                <a:spcPts val="2558"/>
              </a:lnSpc>
              <a:buFont typeface="Arial"/>
              <a:buChar char="•"/>
            </a:pPr>
            <a:r>
              <a:rPr lang="en-US" sz="1854" b="1" spc="283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 web application development.</a:t>
            </a:r>
          </a:p>
          <a:p>
            <a:pPr algn="l">
              <a:lnSpc>
                <a:spcPts val="2420"/>
              </a:lnSpc>
            </a:pPr>
            <a:endParaRPr lang="en-US" sz="1854" b="1" spc="283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l">
              <a:lnSpc>
                <a:spcPts val="2420"/>
              </a:lnSpc>
              <a:spcBef>
                <a:spcPct val="0"/>
              </a:spcBef>
            </a:pPr>
            <a:r>
              <a:rPr lang="en-US" sz="1754" b="1" u="none" spc="268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MySQL:</a:t>
            </a:r>
          </a:p>
          <a:p>
            <a:pPr marL="0" lvl="0" indent="0" algn="ctr">
              <a:lnSpc>
                <a:spcPts val="2972"/>
              </a:lnSpc>
              <a:spcBef>
                <a:spcPct val="0"/>
              </a:spcBef>
            </a:pPr>
            <a:endParaRPr lang="en-US" sz="1754" b="1" u="none" spc="268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399416" lvl="1" indent="-199708" algn="l">
              <a:lnSpc>
                <a:spcPts val="2553"/>
              </a:lnSpc>
              <a:buFont typeface="Arial"/>
              <a:buChar char="•"/>
            </a:pPr>
            <a:r>
              <a:rPr lang="en-US" sz="1850" b="1" u="none" spc="283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 database management .</a:t>
            </a:r>
          </a:p>
          <a:p>
            <a:pPr marL="0" lvl="0" indent="0" algn="l">
              <a:lnSpc>
                <a:spcPts val="2553"/>
              </a:lnSpc>
              <a:spcBef>
                <a:spcPct val="0"/>
              </a:spcBef>
            </a:pPr>
            <a:endParaRPr lang="en-US" sz="1850" b="1" u="none" spc="283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625152" y="1730304"/>
            <a:ext cx="7058872" cy="82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5"/>
              </a:lnSpc>
              <a:spcBef>
                <a:spcPct val="0"/>
              </a:spcBef>
            </a:pPr>
            <a:r>
              <a:rPr lang="en-US" sz="508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Technology Used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71302" y="3679146"/>
            <a:ext cx="3086100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Backend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00738" y="3679146"/>
            <a:ext cx="3086100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Frontend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05501" y="5124450"/>
            <a:ext cx="2676573" cy="324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HTML ,CSS, Bootstrap: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 responsive and user-friendly UI.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AI/ML: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isolation forest for anomaly detection in transaction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03362" y="3679146"/>
            <a:ext cx="3086100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Library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4480" y="4205302"/>
            <a:ext cx="736150" cy="665905"/>
            <a:chOff x="0" y="0"/>
            <a:chExt cx="193883" cy="175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13121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86607" y="4176727"/>
            <a:ext cx="6346855" cy="101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Detects anomolies in transactions,amount ,frequency and locations.</a:t>
            </a:r>
          </a:p>
        </p:txBody>
      </p:sp>
      <p:sp>
        <p:nvSpPr>
          <p:cNvPr id="9" name="Freeform 9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RISK COVERAGE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94480" y="5806594"/>
            <a:ext cx="736150" cy="665905"/>
            <a:chOff x="0" y="0"/>
            <a:chExt cx="193883" cy="1753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13121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89046" y="5778019"/>
            <a:ext cx="6346855" cy="6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identify deviations from user transation patterns.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794480" y="7382708"/>
            <a:ext cx="736150" cy="665905"/>
            <a:chOff x="0" y="0"/>
            <a:chExt cx="193883" cy="1753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13121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689046" y="7354133"/>
            <a:ext cx="6346855" cy="6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Allow users to define specific fraud detection criteria.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13121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9342103" y="4220975"/>
            <a:ext cx="736150" cy="665905"/>
            <a:chOff x="0" y="0"/>
            <a:chExt cx="193883" cy="1753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13121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134230" y="4192400"/>
            <a:ext cx="6346855" cy="6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Flags transactions from anuthorized locations.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342103" y="5822266"/>
            <a:ext cx="736150" cy="665905"/>
            <a:chOff x="0" y="0"/>
            <a:chExt cx="193883" cy="1753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13121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36669" y="5793691"/>
            <a:ext cx="6346855" cy="6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Provides insights into financial regulations for flagged transactions.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094743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574" b="-3157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76738" y="1159363"/>
            <a:ext cx="890409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MERITS &amp; DEMERITS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9559" y="2807430"/>
            <a:ext cx="8324441" cy="6660421"/>
            <a:chOff x="0" y="0"/>
            <a:chExt cx="2192445" cy="17541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92445" cy="1754185"/>
            </a:xfrm>
            <a:custGeom>
              <a:avLst/>
              <a:gdLst/>
              <a:ahLst/>
              <a:cxnLst/>
              <a:rect l="l" t="t" r="r" b="b"/>
              <a:pathLst>
                <a:path w="2192445" h="1754185">
                  <a:moveTo>
                    <a:pt x="18600" y="0"/>
                  </a:moveTo>
                  <a:lnTo>
                    <a:pt x="2173845" y="0"/>
                  </a:lnTo>
                  <a:cubicBezTo>
                    <a:pt x="2178778" y="0"/>
                    <a:pt x="2183509" y="1960"/>
                    <a:pt x="2186997" y="5448"/>
                  </a:cubicBezTo>
                  <a:cubicBezTo>
                    <a:pt x="2190485" y="8936"/>
                    <a:pt x="2192445" y="13667"/>
                    <a:pt x="2192445" y="18600"/>
                  </a:cubicBezTo>
                  <a:lnTo>
                    <a:pt x="2192445" y="1735585"/>
                  </a:lnTo>
                  <a:cubicBezTo>
                    <a:pt x="2192445" y="1740518"/>
                    <a:pt x="2190485" y="1745249"/>
                    <a:pt x="2186997" y="1748737"/>
                  </a:cubicBezTo>
                  <a:cubicBezTo>
                    <a:pt x="2183509" y="1752225"/>
                    <a:pt x="2178778" y="1754185"/>
                    <a:pt x="2173845" y="1754185"/>
                  </a:cubicBezTo>
                  <a:lnTo>
                    <a:pt x="18600" y="1754185"/>
                  </a:lnTo>
                  <a:cubicBezTo>
                    <a:pt x="13667" y="1754185"/>
                    <a:pt x="8936" y="1752225"/>
                    <a:pt x="5448" y="1748737"/>
                  </a:cubicBezTo>
                  <a:cubicBezTo>
                    <a:pt x="1960" y="1745249"/>
                    <a:pt x="0" y="1740518"/>
                    <a:pt x="0" y="1735585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92445" cy="1773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7794" y="3080707"/>
            <a:ext cx="2745392" cy="35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spc="2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Merits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7794" y="3604891"/>
            <a:ext cx="7371546" cy="649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8"/>
              </a:lnSpc>
            </a:pPr>
            <a:r>
              <a:rPr lang="en-US" sz="2092" b="1" spc="2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Inhance security:</a:t>
            </a:r>
          </a:p>
          <a:p>
            <a:pPr marL="451840" lvl="1" indent="-225920" algn="l">
              <a:lnSpc>
                <a:spcPts val="2888"/>
              </a:lnSpc>
              <a:buFont typeface="Arial"/>
              <a:buChar char="•"/>
            </a:pPr>
            <a:r>
              <a:rPr lang="en-US" sz="2092" spc="2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Combines AI-based detection with user defined rules for robust fraud prevention.</a:t>
            </a:r>
          </a:p>
          <a:p>
            <a:pPr algn="l">
              <a:lnSpc>
                <a:spcPts val="2888"/>
              </a:lnSpc>
            </a:pPr>
            <a:r>
              <a:rPr lang="en-US" sz="2092" b="1" spc="2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Customizable:</a:t>
            </a:r>
          </a:p>
          <a:p>
            <a:pPr marL="451840" lvl="1" indent="-225920" algn="l">
              <a:lnSpc>
                <a:spcPts val="2888"/>
              </a:lnSpc>
              <a:buFont typeface="Arial"/>
              <a:buChar char="•"/>
            </a:pPr>
            <a:r>
              <a:rPr lang="en-US" sz="2092" spc="2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users can define fraud rules trailored  to their needs.</a:t>
            </a:r>
          </a:p>
          <a:p>
            <a:pPr algn="l">
              <a:lnSpc>
                <a:spcPts val="2888"/>
              </a:lnSpc>
            </a:pPr>
            <a:r>
              <a:rPr lang="en-US" sz="2092" b="1" spc="2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Scalable:</a:t>
            </a:r>
          </a:p>
          <a:p>
            <a:pPr marL="451840" lvl="1" indent="-225920" algn="l">
              <a:lnSpc>
                <a:spcPts val="2888"/>
              </a:lnSpc>
              <a:buFont typeface="Arial"/>
              <a:buChar char="•"/>
            </a:pPr>
            <a:r>
              <a:rPr lang="en-US" sz="2092" spc="2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supports multiple users and transactions with efficient database management.</a:t>
            </a:r>
          </a:p>
          <a:p>
            <a:pPr algn="l">
              <a:lnSpc>
                <a:spcPts val="2888"/>
              </a:lnSpc>
            </a:pPr>
            <a:r>
              <a:rPr lang="en-US" sz="2092" b="1" spc="2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Insights:</a:t>
            </a:r>
          </a:p>
          <a:p>
            <a:pPr marL="451840" lvl="1" indent="-225920" algn="l">
              <a:lnSpc>
                <a:spcPts val="2888"/>
              </a:lnSpc>
              <a:buFont typeface="Arial"/>
              <a:buChar char="•"/>
            </a:pPr>
            <a:r>
              <a:rPr lang="en-US" sz="2092" spc="2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Provides detailed insights into user behaviour and transaction patterns.</a:t>
            </a:r>
          </a:p>
          <a:p>
            <a:pPr algn="l">
              <a:lnSpc>
                <a:spcPts val="2888"/>
              </a:lnSpc>
            </a:pPr>
            <a:r>
              <a:rPr lang="en-US" sz="2092" b="1" spc="2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Visulization:</a:t>
            </a:r>
          </a:p>
          <a:p>
            <a:pPr marL="451840" lvl="1" indent="-225920" algn="l">
              <a:lnSpc>
                <a:spcPts val="2888"/>
              </a:lnSpc>
              <a:buFont typeface="Arial"/>
              <a:buChar char="•"/>
            </a:pPr>
            <a:r>
              <a:rPr lang="en-US" sz="2092" spc="2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Admin dashboard with clear and interactive visulizations.</a:t>
            </a:r>
          </a:p>
          <a:p>
            <a:pPr algn="l">
              <a:lnSpc>
                <a:spcPts val="2888"/>
              </a:lnSpc>
            </a:pPr>
            <a:endParaRPr lang="en-US" sz="2092" spc="20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88"/>
              </a:lnSpc>
            </a:pPr>
            <a:endParaRPr lang="en-US" sz="2092" spc="20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88"/>
              </a:lnSpc>
            </a:pPr>
            <a:endParaRPr lang="en-US" sz="2092" spc="20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318612" y="2807430"/>
            <a:ext cx="8324441" cy="6607538"/>
            <a:chOff x="0" y="0"/>
            <a:chExt cx="2192445" cy="17402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92445" cy="1740257"/>
            </a:xfrm>
            <a:custGeom>
              <a:avLst/>
              <a:gdLst/>
              <a:ahLst/>
              <a:cxnLst/>
              <a:rect l="l" t="t" r="r" b="b"/>
              <a:pathLst>
                <a:path w="2192445" h="1740257">
                  <a:moveTo>
                    <a:pt x="18600" y="0"/>
                  </a:moveTo>
                  <a:lnTo>
                    <a:pt x="2173845" y="0"/>
                  </a:lnTo>
                  <a:cubicBezTo>
                    <a:pt x="2178778" y="0"/>
                    <a:pt x="2183509" y="1960"/>
                    <a:pt x="2186997" y="5448"/>
                  </a:cubicBezTo>
                  <a:cubicBezTo>
                    <a:pt x="2190485" y="8936"/>
                    <a:pt x="2192445" y="13667"/>
                    <a:pt x="2192445" y="18600"/>
                  </a:cubicBezTo>
                  <a:lnTo>
                    <a:pt x="2192445" y="1721656"/>
                  </a:lnTo>
                  <a:cubicBezTo>
                    <a:pt x="2192445" y="1726589"/>
                    <a:pt x="2190485" y="1731320"/>
                    <a:pt x="2186997" y="1734809"/>
                  </a:cubicBezTo>
                  <a:cubicBezTo>
                    <a:pt x="2183509" y="1738297"/>
                    <a:pt x="2178778" y="1740257"/>
                    <a:pt x="2173845" y="1740257"/>
                  </a:cubicBezTo>
                  <a:lnTo>
                    <a:pt x="18600" y="1740257"/>
                  </a:lnTo>
                  <a:cubicBezTo>
                    <a:pt x="13667" y="1740257"/>
                    <a:pt x="8936" y="1738297"/>
                    <a:pt x="5448" y="1734809"/>
                  </a:cubicBezTo>
                  <a:cubicBezTo>
                    <a:pt x="1960" y="1731320"/>
                    <a:pt x="0" y="1726589"/>
                    <a:pt x="0" y="1721656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192445" cy="1759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552231" y="3604891"/>
            <a:ext cx="7371546" cy="504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8"/>
              </a:lnSpc>
            </a:pPr>
            <a:r>
              <a:rPr lang="en-US" sz="2092" b="1" spc="2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False Positive:</a:t>
            </a:r>
          </a:p>
          <a:p>
            <a:pPr marL="451840" lvl="1" indent="-225920" algn="l">
              <a:lnSpc>
                <a:spcPts val="2888"/>
              </a:lnSpc>
              <a:buFont typeface="Arial"/>
              <a:buChar char="•"/>
            </a:pPr>
            <a:r>
              <a:rPr lang="en-US" sz="2092" spc="2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AI-based detection may flag legitimate transaction as fraudulent.</a:t>
            </a:r>
          </a:p>
          <a:p>
            <a:pPr algn="l">
              <a:lnSpc>
                <a:spcPts val="2888"/>
              </a:lnSpc>
            </a:pPr>
            <a:r>
              <a:rPr lang="en-US" sz="2092" b="1" spc="2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Dependency on data:</a:t>
            </a:r>
          </a:p>
          <a:p>
            <a:pPr marL="451840" lvl="1" indent="-225920" algn="l">
              <a:lnSpc>
                <a:spcPts val="2888"/>
              </a:lnSpc>
              <a:buFont typeface="Arial"/>
              <a:buChar char="•"/>
            </a:pPr>
            <a:r>
              <a:rPr lang="en-US" sz="2092" spc="2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Reuires accurate and sufficient data for effective anomaly detection.</a:t>
            </a:r>
          </a:p>
          <a:p>
            <a:pPr algn="l">
              <a:lnSpc>
                <a:spcPts val="2888"/>
              </a:lnSpc>
            </a:pPr>
            <a:r>
              <a:rPr lang="en-US" sz="2092" b="1" spc="2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Complexity:</a:t>
            </a:r>
          </a:p>
          <a:p>
            <a:pPr marL="451840" lvl="1" indent="-225920" algn="l">
              <a:lnSpc>
                <a:spcPts val="2888"/>
              </a:lnSpc>
              <a:buFont typeface="Arial"/>
              <a:buChar char="•"/>
            </a:pPr>
            <a:r>
              <a:rPr lang="en-US" sz="2092" spc="2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Manageing data can be complex sometimes.</a:t>
            </a:r>
          </a:p>
          <a:p>
            <a:pPr algn="l">
              <a:lnSpc>
                <a:spcPts val="2888"/>
              </a:lnSpc>
            </a:pPr>
            <a:r>
              <a:rPr lang="en-US" sz="2092" b="1" spc="2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Limited Scope:</a:t>
            </a:r>
          </a:p>
          <a:p>
            <a:pPr marL="451840" lvl="1" indent="-225920" algn="l">
              <a:lnSpc>
                <a:spcPts val="2888"/>
              </a:lnSpc>
              <a:buFont typeface="Arial"/>
              <a:buChar char="•"/>
            </a:pPr>
            <a:r>
              <a:rPr lang="en-US" sz="2092" spc="20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Focused on mainly financial fraud,may not cover other aspects .</a:t>
            </a:r>
          </a:p>
          <a:p>
            <a:pPr algn="l">
              <a:lnSpc>
                <a:spcPts val="2888"/>
              </a:lnSpc>
            </a:pPr>
            <a:endParaRPr lang="en-US" sz="2092" spc="20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888"/>
              </a:lnSpc>
            </a:pPr>
            <a:endParaRPr lang="en-US" sz="2092" spc="20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52231" y="3080707"/>
            <a:ext cx="2745392" cy="35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spc="2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Demerits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42959"/>
            <a:ext cx="7242777" cy="7715341"/>
          </a:xfrm>
          <a:custGeom>
            <a:avLst/>
            <a:gdLst/>
            <a:ahLst/>
            <a:cxnLst/>
            <a:rect l="l" t="t" r="r" b="b"/>
            <a:pathLst>
              <a:path w="7242777" h="7715341">
                <a:moveTo>
                  <a:pt x="0" y="0"/>
                </a:moveTo>
                <a:lnTo>
                  <a:pt x="7242777" y="0"/>
                </a:lnTo>
                <a:lnTo>
                  <a:pt x="7242777" y="7715341"/>
                </a:lnTo>
                <a:lnTo>
                  <a:pt x="0" y="7715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4072" y="1542959"/>
            <a:ext cx="8763905" cy="3857671"/>
          </a:xfrm>
          <a:custGeom>
            <a:avLst/>
            <a:gdLst/>
            <a:ahLst/>
            <a:cxnLst/>
            <a:rect l="l" t="t" r="r" b="b"/>
            <a:pathLst>
              <a:path w="8763905" h="3857671">
                <a:moveTo>
                  <a:pt x="0" y="0"/>
                </a:moveTo>
                <a:lnTo>
                  <a:pt x="8763906" y="0"/>
                </a:lnTo>
                <a:lnTo>
                  <a:pt x="8763906" y="3857670"/>
                </a:lnTo>
                <a:lnTo>
                  <a:pt x="0" y="3857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74" r="-377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61442" y="6769393"/>
            <a:ext cx="6229167" cy="94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u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43556" y="384174"/>
            <a:ext cx="2737366" cy="64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Flow 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Custom</PresentationFormat>
  <Paragraphs>100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Montserrat Bold</vt:lpstr>
      <vt:lpstr>Archivo Black</vt:lpstr>
      <vt:lpstr>Open Sauce Bold</vt:lpstr>
      <vt:lpstr>Montserrat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aubergine</dc:title>
  <dc:creator>PUSHTI</dc:creator>
  <cp:lastModifiedBy>Kasak Masrani</cp:lastModifiedBy>
  <cp:revision>1</cp:revision>
  <dcterms:created xsi:type="dcterms:W3CDTF">2006-08-16T00:00:00Z</dcterms:created>
  <dcterms:modified xsi:type="dcterms:W3CDTF">2025-04-19T14:26:09Z</dcterms:modified>
  <dc:identifier>DAGjQ1M_4bM</dc:identifier>
</cp:coreProperties>
</file>